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9" r:id="rId2"/>
    <p:sldId id="279" r:id="rId3"/>
    <p:sldId id="292" r:id="rId4"/>
    <p:sldId id="270" r:id="rId5"/>
    <p:sldId id="277" r:id="rId6"/>
    <p:sldId id="271" r:id="rId7"/>
    <p:sldId id="261" r:id="rId8"/>
    <p:sldId id="278" r:id="rId9"/>
    <p:sldId id="291" r:id="rId10"/>
    <p:sldId id="280" r:id="rId11"/>
    <p:sldId id="281" r:id="rId12"/>
    <p:sldId id="286" r:id="rId13"/>
    <p:sldId id="290" r:id="rId14"/>
    <p:sldId id="288" r:id="rId15"/>
    <p:sldId id="289" r:id="rId16"/>
    <p:sldId id="294" r:id="rId17"/>
    <p:sldId id="282" r:id="rId18"/>
    <p:sldId id="295" r:id="rId19"/>
    <p:sldId id="293" r:id="rId20"/>
    <p:sldId id="296" r:id="rId21"/>
    <p:sldId id="29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16FF2D-3BD4-4EAB-8595-F89916D006A9}"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491CD-4901-4088-B029-26FAA4CE0415}" type="slidenum">
              <a:rPr lang="en-US" smtClean="0"/>
              <a:t>‹#›</a:t>
            </a:fld>
            <a:endParaRPr lang="en-US"/>
          </a:p>
        </p:txBody>
      </p:sp>
    </p:spTree>
    <p:extLst>
      <p:ext uri="{BB962C8B-B14F-4D97-AF65-F5344CB8AC3E}">
        <p14:creationId xmlns:p14="http://schemas.microsoft.com/office/powerpoint/2010/main" val="81209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16FF2D-3BD4-4EAB-8595-F89916D006A9}"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491CD-4901-4088-B029-26FAA4CE0415}" type="slidenum">
              <a:rPr lang="en-US" smtClean="0"/>
              <a:t>‹#›</a:t>
            </a:fld>
            <a:endParaRPr lang="en-US"/>
          </a:p>
        </p:txBody>
      </p:sp>
    </p:spTree>
    <p:extLst>
      <p:ext uri="{BB962C8B-B14F-4D97-AF65-F5344CB8AC3E}">
        <p14:creationId xmlns:p14="http://schemas.microsoft.com/office/powerpoint/2010/main" val="219280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16FF2D-3BD4-4EAB-8595-F89916D006A9}"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491CD-4901-4088-B029-26FAA4CE0415}" type="slidenum">
              <a:rPr lang="en-US" smtClean="0"/>
              <a:t>‹#›</a:t>
            </a:fld>
            <a:endParaRPr lang="en-US"/>
          </a:p>
        </p:txBody>
      </p:sp>
    </p:spTree>
    <p:extLst>
      <p:ext uri="{BB962C8B-B14F-4D97-AF65-F5344CB8AC3E}">
        <p14:creationId xmlns:p14="http://schemas.microsoft.com/office/powerpoint/2010/main" val="80693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16FF2D-3BD4-4EAB-8595-F89916D006A9}"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491CD-4901-4088-B029-26FAA4CE0415}" type="slidenum">
              <a:rPr lang="en-US" smtClean="0"/>
              <a:t>‹#›</a:t>
            </a:fld>
            <a:endParaRPr lang="en-US"/>
          </a:p>
        </p:txBody>
      </p:sp>
    </p:spTree>
    <p:extLst>
      <p:ext uri="{BB962C8B-B14F-4D97-AF65-F5344CB8AC3E}">
        <p14:creationId xmlns:p14="http://schemas.microsoft.com/office/powerpoint/2010/main" val="53924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16FF2D-3BD4-4EAB-8595-F89916D006A9}"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491CD-4901-4088-B029-26FAA4CE0415}" type="slidenum">
              <a:rPr lang="en-US" smtClean="0"/>
              <a:t>‹#›</a:t>
            </a:fld>
            <a:endParaRPr lang="en-US"/>
          </a:p>
        </p:txBody>
      </p:sp>
    </p:spTree>
    <p:extLst>
      <p:ext uri="{BB962C8B-B14F-4D97-AF65-F5344CB8AC3E}">
        <p14:creationId xmlns:p14="http://schemas.microsoft.com/office/powerpoint/2010/main" val="93211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16FF2D-3BD4-4EAB-8595-F89916D006A9}"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491CD-4901-4088-B029-26FAA4CE0415}" type="slidenum">
              <a:rPr lang="en-US" smtClean="0"/>
              <a:t>‹#›</a:t>
            </a:fld>
            <a:endParaRPr lang="en-US"/>
          </a:p>
        </p:txBody>
      </p:sp>
    </p:spTree>
    <p:extLst>
      <p:ext uri="{BB962C8B-B14F-4D97-AF65-F5344CB8AC3E}">
        <p14:creationId xmlns:p14="http://schemas.microsoft.com/office/powerpoint/2010/main" val="1205261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16FF2D-3BD4-4EAB-8595-F89916D006A9}"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491CD-4901-4088-B029-26FAA4CE0415}" type="slidenum">
              <a:rPr lang="en-US" smtClean="0"/>
              <a:t>‹#›</a:t>
            </a:fld>
            <a:endParaRPr lang="en-US"/>
          </a:p>
        </p:txBody>
      </p:sp>
    </p:spTree>
    <p:extLst>
      <p:ext uri="{BB962C8B-B14F-4D97-AF65-F5344CB8AC3E}">
        <p14:creationId xmlns:p14="http://schemas.microsoft.com/office/powerpoint/2010/main" val="115633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16FF2D-3BD4-4EAB-8595-F89916D006A9}"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491CD-4901-4088-B029-26FAA4CE0415}" type="slidenum">
              <a:rPr lang="en-US" smtClean="0"/>
              <a:t>‹#›</a:t>
            </a:fld>
            <a:endParaRPr lang="en-US"/>
          </a:p>
        </p:txBody>
      </p:sp>
    </p:spTree>
    <p:extLst>
      <p:ext uri="{BB962C8B-B14F-4D97-AF65-F5344CB8AC3E}">
        <p14:creationId xmlns:p14="http://schemas.microsoft.com/office/powerpoint/2010/main" val="38887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6FF2D-3BD4-4EAB-8595-F89916D006A9}"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C491CD-4901-4088-B029-26FAA4CE0415}" type="slidenum">
              <a:rPr lang="en-US" smtClean="0"/>
              <a:t>‹#›</a:t>
            </a:fld>
            <a:endParaRPr lang="en-US"/>
          </a:p>
        </p:txBody>
      </p:sp>
    </p:spTree>
    <p:extLst>
      <p:ext uri="{BB962C8B-B14F-4D97-AF65-F5344CB8AC3E}">
        <p14:creationId xmlns:p14="http://schemas.microsoft.com/office/powerpoint/2010/main" val="36936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FF2D-3BD4-4EAB-8595-F89916D006A9}"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491CD-4901-4088-B029-26FAA4CE0415}" type="slidenum">
              <a:rPr lang="en-US" smtClean="0"/>
              <a:t>‹#›</a:t>
            </a:fld>
            <a:endParaRPr lang="en-US"/>
          </a:p>
        </p:txBody>
      </p:sp>
    </p:spTree>
    <p:extLst>
      <p:ext uri="{BB962C8B-B14F-4D97-AF65-F5344CB8AC3E}">
        <p14:creationId xmlns:p14="http://schemas.microsoft.com/office/powerpoint/2010/main" val="3219691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FF2D-3BD4-4EAB-8595-F89916D006A9}"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491CD-4901-4088-B029-26FAA4CE0415}" type="slidenum">
              <a:rPr lang="en-US" smtClean="0"/>
              <a:t>‹#›</a:t>
            </a:fld>
            <a:endParaRPr lang="en-US"/>
          </a:p>
        </p:txBody>
      </p:sp>
    </p:spTree>
    <p:extLst>
      <p:ext uri="{BB962C8B-B14F-4D97-AF65-F5344CB8AC3E}">
        <p14:creationId xmlns:p14="http://schemas.microsoft.com/office/powerpoint/2010/main" val="72810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6FF2D-3BD4-4EAB-8595-F89916D006A9}" type="datetimeFigureOut">
              <a:rPr lang="en-US" smtClean="0"/>
              <a:t>1/26/2017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491CD-4901-4088-B029-26FAA4CE0415}" type="slidenum">
              <a:rPr lang="en-US" smtClean="0"/>
              <a:t>‹#›</a:t>
            </a:fld>
            <a:endParaRPr lang="en-US"/>
          </a:p>
        </p:txBody>
      </p:sp>
    </p:spTree>
    <p:extLst>
      <p:ext uri="{BB962C8B-B14F-4D97-AF65-F5344CB8AC3E}">
        <p14:creationId xmlns:p14="http://schemas.microsoft.com/office/powerpoint/2010/main" val="211272772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partnerstudio.huffingtonpost.com/caterpillar/light-the-way/"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weforum.org/agenda/2016/09/why-young-people-are-key-to-achieving-the-sdgs" TargetMode="External"/><Relationship Id="rId2" Type="http://schemas.openxmlformats.org/officeDocument/2006/relationships/hyperlink" Target="http://partnerstudio.huffingtonpost.com/caterpillar/light-the-way/" TargetMode="External"/><Relationship Id="rId1" Type="http://schemas.openxmlformats.org/officeDocument/2006/relationships/slideLayout" Target="../slideLayouts/slideLayout2.xml"/><Relationship Id="rId5" Type="http://schemas.openxmlformats.org/officeDocument/2006/relationships/hyperlink" Target="https://www.weforum.org/agenda/2016/03/how-can-we-fund-the-sustainable-development-goals" TargetMode="External"/><Relationship Id="rId4" Type="http://schemas.openxmlformats.org/officeDocument/2006/relationships/hyperlink" Target="https://www.weforum.org/agenda/2016/06/how-latin-america-can-help-achieve-the-sustainable-development-goal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unwomen.org/en/digital-library/publications/2015/9/indicators-position-paper" TargetMode="External"/><Relationship Id="rId2" Type="http://schemas.openxmlformats.org/officeDocument/2006/relationships/hyperlink" Target="https://www.theguardian.com/global-development-professionals-network/gallery/2016/jul/07/a-girls-view-of-the-17-sustainable-development-goals-in-pictures?CMP=share_btn_tw" TargetMode="External"/><Relationship Id="rId1" Type="http://schemas.openxmlformats.org/officeDocument/2006/relationships/slideLayout" Target="../slideLayouts/slideLayout2.xml"/><Relationship Id="rId4" Type="http://schemas.openxmlformats.org/officeDocument/2006/relationships/hyperlink" Target="http://www.ricw.state.ri.us/lessons/388.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nbhjXK2mMe8" TargetMode="External"/><Relationship Id="rId2" Type="http://schemas.openxmlformats.org/officeDocument/2006/relationships/hyperlink" Target="https://www.youtube.com/watch?v=wWzmbdfykdU" TargetMode="Externa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www.diversitybestpractices.com/news-articles/20-womens-organizations-you-need-know" TargetMode="External"/><Relationship Id="rId2" Type="http://schemas.openxmlformats.org/officeDocument/2006/relationships/hyperlink" Target="http://genun.unausa.org/10_things_you_can_do_right_now_to_help_accomplish_the_sdg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609600"/>
            <a:ext cx="4038600" cy="6096000"/>
          </a:xfrm>
        </p:spPr>
        <p:txBody>
          <a:bodyPr>
            <a:noAutofit/>
          </a:bodyPr>
          <a:lstStyle/>
          <a:p>
            <a:pPr marL="0" indent="0">
              <a:buNone/>
            </a:pPr>
            <a:r>
              <a:rPr lang="en-US" sz="4000" b="1" i="1" dirty="0">
                <a:solidFill>
                  <a:srgbClr val="7030A0"/>
                </a:solidFill>
              </a:rPr>
              <a:t>Sustainable Development Goals: Girls at the Center of Development</a:t>
            </a:r>
          </a:p>
          <a:p>
            <a:pPr marL="0" indent="0">
              <a:buNone/>
            </a:pPr>
            <a:endParaRPr lang="en-US" sz="4000" b="1" i="1" dirty="0">
              <a:solidFill>
                <a:srgbClr val="7030A0"/>
              </a:solidFill>
            </a:endParaRPr>
          </a:p>
          <a:p>
            <a:pPr marL="0" indent="0">
              <a:buNone/>
            </a:pPr>
            <a:r>
              <a:rPr lang="en-US" sz="4000" b="1" dirty="0"/>
              <a:t>Wendy Ewbank and Ryan Hauck</a:t>
            </a:r>
          </a:p>
          <a:p>
            <a:pPr marL="0" indent="0">
              <a:buNone/>
            </a:pPr>
            <a:r>
              <a:rPr lang="en-US" sz="4000" b="1" dirty="0">
                <a:solidFill>
                  <a:srgbClr val="0070C0"/>
                </a:solidFill>
              </a:rPr>
              <a:t>January 26, 2017</a:t>
            </a:r>
          </a:p>
        </p:txBody>
      </p:sp>
      <p:pic>
        <p:nvPicPr>
          <p:cNvPr id="4102" name="Picture 6" descr="Image result for sustainable development goals - women's empowerment"/>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322059" y="1752600"/>
            <a:ext cx="466332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60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solidFill>
                  <a:srgbClr val="FF0000"/>
                </a:solidFill>
              </a:rPr>
              <a:t>Wendy Ewbank – Seattle Girls’ School</a:t>
            </a:r>
          </a:p>
        </p:txBody>
      </p:sp>
      <p:sp>
        <p:nvSpPr>
          <p:cNvPr id="7" name="Content Placeholder 6"/>
          <p:cNvSpPr>
            <a:spLocks noGrp="1"/>
          </p:cNvSpPr>
          <p:nvPr>
            <p:ph sz="half" idx="1"/>
          </p:nvPr>
        </p:nvSpPr>
        <p:spPr/>
        <p:txBody>
          <a:bodyPr>
            <a:normAutofit fontScale="92500"/>
          </a:bodyPr>
          <a:lstStyle/>
          <a:p>
            <a:pPr marL="0" indent="0">
              <a:buNone/>
            </a:pPr>
            <a:r>
              <a:rPr lang="en-US" sz="3600" b="1" dirty="0">
                <a:solidFill>
                  <a:srgbClr val="7030A0"/>
                </a:solidFill>
              </a:rPr>
              <a:t>Wendy will reflect on</a:t>
            </a:r>
          </a:p>
          <a:p>
            <a:pPr marL="0" indent="0">
              <a:buNone/>
            </a:pPr>
            <a:r>
              <a:rPr lang="en-US" sz="3600" b="1" dirty="0">
                <a:solidFill>
                  <a:srgbClr val="7030A0"/>
                </a:solidFill>
              </a:rPr>
              <a:t>opportunities for </a:t>
            </a:r>
          </a:p>
          <a:p>
            <a:pPr marL="0" indent="0">
              <a:buNone/>
            </a:pPr>
            <a:r>
              <a:rPr lang="en-US" sz="3600" b="1" dirty="0">
                <a:solidFill>
                  <a:srgbClr val="7030A0"/>
                </a:solidFill>
              </a:rPr>
              <a:t>girls’ empowerment</a:t>
            </a:r>
          </a:p>
          <a:p>
            <a:pPr marL="0" indent="0">
              <a:buNone/>
            </a:pPr>
            <a:r>
              <a:rPr lang="en-US" sz="3600" b="1" dirty="0">
                <a:solidFill>
                  <a:srgbClr val="7030A0"/>
                </a:solidFill>
              </a:rPr>
              <a:t>and her experiences</a:t>
            </a:r>
          </a:p>
          <a:p>
            <a:pPr marL="0" indent="0">
              <a:buNone/>
            </a:pPr>
            <a:r>
              <a:rPr lang="en-US" sz="3600" b="1" dirty="0">
                <a:solidFill>
                  <a:srgbClr val="7030A0"/>
                </a:solidFill>
              </a:rPr>
              <a:t>at the Seattle Girls’</a:t>
            </a:r>
          </a:p>
          <a:p>
            <a:pPr marL="0" indent="0">
              <a:buNone/>
            </a:pPr>
            <a:r>
              <a:rPr lang="en-US" sz="3600" b="1" dirty="0">
                <a:solidFill>
                  <a:srgbClr val="7030A0"/>
                </a:solidFill>
              </a:rPr>
              <a:t>School</a:t>
            </a:r>
          </a:p>
          <a:p>
            <a:pPr marL="0" indent="0" algn="ctr">
              <a:buNone/>
            </a:pPr>
            <a:r>
              <a:rPr lang="en-US" dirty="0"/>
              <a:t>     </a:t>
            </a:r>
          </a:p>
        </p:txBody>
      </p:sp>
      <p:pic>
        <p:nvPicPr>
          <p:cNvPr id="6146" name="Picture 2" descr="Image result for seattle girls school wendy euban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1600200"/>
            <a:ext cx="464820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60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7030A0"/>
                </a:solidFill>
              </a:rPr>
              <a:t>Empowerment through the Lens of a Student - Go </a:t>
            </a:r>
            <a:r>
              <a:rPr lang="en-US" b="1" dirty="0" err="1">
                <a:solidFill>
                  <a:srgbClr val="7030A0"/>
                </a:solidFill>
              </a:rPr>
              <a:t>Ziah</a:t>
            </a:r>
            <a:r>
              <a:rPr lang="en-US" b="1" dirty="0">
                <a:solidFill>
                  <a:srgbClr val="7030A0"/>
                </a:solidFill>
              </a:rPr>
              <a: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600200"/>
            <a:ext cx="6781799" cy="4525963"/>
          </a:xfrm>
        </p:spPr>
      </p:pic>
    </p:spTree>
    <p:extLst>
      <p:ext uri="{BB962C8B-B14F-4D97-AF65-F5344CB8AC3E}">
        <p14:creationId xmlns:p14="http://schemas.microsoft.com/office/powerpoint/2010/main" val="418604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chemeClr val="accent6">
                    <a:lumMod val="75000"/>
                  </a:schemeClr>
                </a:solidFill>
              </a:rPr>
              <a:t>Connections in Senegal – 10,000 Girls Project</a:t>
            </a: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28625" y="1639235"/>
            <a:ext cx="4038600" cy="4486928"/>
          </a:xfrm>
        </p:spPr>
      </p:pic>
      <p:sp>
        <p:nvSpPr>
          <p:cNvPr id="6" name="Content Placeholder 5"/>
          <p:cNvSpPr>
            <a:spLocks noGrp="1"/>
          </p:cNvSpPr>
          <p:nvPr>
            <p:ph sz="half" idx="2"/>
          </p:nvPr>
        </p:nvSpPr>
        <p:spPr>
          <a:xfrm>
            <a:off x="4648200" y="1639235"/>
            <a:ext cx="4038600" cy="4486928"/>
          </a:xfrm>
        </p:spPr>
        <p:txBody>
          <a:bodyPr>
            <a:normAutofit fontScale="85000" lnSpcReduction="10000"/>
          </a:bodyPr>
          <a:lstStyle/>
          <a:p>
            <a:pPr marL="0" indent="0" fontAlgn="base">
              <a:buNone/>
            </a:pPr>
            <a:r>
              <a:rPr lang="en-US" b="1" dirty="0">
                <a:solidFill>
                  <a:srgbClr val="0070C0"/>
                </a:solidFill>
              </a:rPr>
              <a:t>Dr. Viola Vaughn (CNN Hero of the Year)</a:t>
            </a:r>
          </a:p>
          <a:p>
            <a:pPr marL="0" indent="0" fontAlgn="base">
              <a:buNone/>
            </a:pPr>
            <a:endParaRPr lang="en-US" dirty="0"/>
          </a:p>
          <a:p>
            <a:pPr marL="0" indent="0" fontAlgn="base">
              <a:buNone/>
            </a:pPr>
            <a:r>
              <a:rPr lang="en-US" b="1" dirty="0">
                <a:solidFill>
                  <a:srgbClr val="002060"/>
                </a:solidFill>
              </a:rPr>
              <a:t>WHEPSA’s</a:t>
            </a:r>
            <a:r>
              <a:rPr lang="en-US" dirty="0"/>
              <a:t> (</a:t>
            </a:r>
            <a:r>
              <a:rPr lang="en-US" b="1" dirty="0"/>
              <a:t>Women’s Health Education and Prevention Strategies Alliance)</a:t>
            </a:r>
          </a:p>
          <a:p>
            <a:pPr marL="0" indent="0" fontAlgn="base">
              <a:buNone/>
            </a:pPr>
            <a:endParaRPr lang="en-US" b="1" dirty="0"/>
          </a:p>
          <a:p>
            <a:pPr fontAlgn="base">
              <a:buFont typeface="Wingdings" panose="05000000000000000000" pitchFamily="2" charset="2"/>
              <a:buChar char="ü"/>
            </a:pPr>
            <a:r>
              <a:rPr lang="en-US" b="1" dirty="0">
                <a:solidFill>
                  <a:srgbClr val="C00000"/>
                </a:solidFill>
              </a:rPr>
              <a:t>An innovative approach that integrates education and employment for girls in a self-sustaining program in rural, southeast Senegal </a:t>
            </a:r>
          </a:p>
        </p:txBody>
      </p:sp>
    </p:spTree>
    <p:extLst>
      <p:ext uri="{BB962C8B-B14F-4D97-AF65-F5344CB8AC3E}">
        <p14:creationId xmlns:p14="http://schemas.microsoft.com/office/powerpoint/2010/main" val="3798072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artnerstudio.huffingtonpost.com/caterpillar/light-the-way/content/article/grap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399"/>
            <a:ext cx="7772399" cy="47910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57200" y="274638"/>
            <a:ext cx="8229600" cy="1020761"/>
          </a:xfrm>
        </p:spPr>
        <p:txBody>
          <a:bodyPr>
            <a:normAutofit fontScale="90000"/>
          </a:bodyPr>
          <a:lstStyle/>
          <a:p>
            <a:r>
              <a:rPr lang="en-US" b="1" dirty="0">
                <a:solidFill>
                  <a:srgbClr val="FF0000"/>
                </a:solidFill>
              </a:rPr>
              <a:t>Using Graphs to Teach Sustainable Development</a:t>
            </a:r>
          </a:p>
        </p:txBody>
      </p:sp>
    </p:spTree>
    <p:extLst>
      <p:ext uri="{BB962C8B-B14F-4D97-AF65-F5344CB8AC3E}">
        <p14:creationId xmlns:p14="http://schemas.microsoft.com/office/powerpoint/2010/main" val="217063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rPr>
              <a:t>From the Ground Up: Energy Empowerment for Girls and Women</a:t>
            </a:r>
          </a:p>
        </p:txBody>
      </p:sp>
      <p:sp>
        <p:nvSpPr>
          <p:cNvPr id="3" name="Content Placeholder 2"/>
          <p:cNvSpPr>
            <a:spLocks noGrp="1"/>
          </p:cNvSpPr>
          <p:nvPr>
            <p:ph sz="half" idx="1"/>
          </p:nvPr>
        </p:nvSpPr>
        <p:spPr>
          <a:xfrm>
            <a:off x="457200" y="1600200"/>
            <a:ext cx="3733800" cy="4525963"/>
          </a:xfrm>
        </p:spPr>
        <p:txBody>
          <a:bodyPr>
            <a:normAutofit/>
          </a:bodyPr>
          <a:lstStyle/>
          <a:p>
            <a:r>
              <a:rPr lang="en-US" b="1" dirty="0">
                <a:solidFill>
                  <a:srgbClr val="FF0000"/>
                </a:solidFill>
              </a:rPr>
              <a:t>When women are empowered, they empower others</a:t>
            </a:r>
            <a:endParaRPr lang="en-US" dirty="0"/>
          </a:p>
          <a:p>
            <a:r>
              <a:rPr lang="en-US" b="1" dirty="0">
                <a:hlinkClick r:id="rId2"/>
              </a:rPr>
              <a:t>http://partnerstudio.huffingtonpost.com/caterpillar/light-the-way/</a:t>
            </a:r>
            <a:endParaRPr lang="en-US" b="1" dirty="0"/>
          </a:p>
          <a:p>
            <a:r>
              <a:rPr lang="en-US" b="1" dirty="0"/>
              <a:t>Teachers for Global Classroom Project </a:t>
            </a:r>
          </a:p>
          <a:p>
            <a:endParaRPr lang="en-US" b="1" dirty="0"/>
          </a:p>
        </p:txBody>
      </p:sp>
      <p:pic>
        <p:nvPicPr>
          <p:cNvPr id="1026" name="Picture 2" descr="Image result for energy empowerment for wome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191000" y="1600201"/>
            <a:ext cx="4495800"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25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Girls &amp; Women at the Center</a:t>
            </a:r>
          </a:p>
        </p:txBody>
      </p:sp>
      <p:sp>
        <p:nvSpPr>
          <p:cNvPr id="3" name="Content Placeholder 2"/>
          <p:cNvSpPr>
            <a:spLocks noGrp="1"/>
          </p:cNvSpPr>
          <p:nvPr>
            <p:ph sz="half" idx="1"/>
          </p:nvPr>
        </p:nvSpPr>
        <p:spPr/>
        <p:txBody>
          <a:bodyPr/>
          <a:lstStyle/>
          <a:p>
            <a:r>
              <a:rPr lang="en-US" sz="3200" b="1" dirty="0">
                <a:solidFill>
                  <a:srgbClr val="7030A0"/>
                </a:solidFill>
              </a:rPr>
              <a:t>The United Nations launched its Sustainable Energy for All (SE4A) initiative and declared 2014–2024 the Sustainable Energy for All Decade.</a:t>
            </a:r>
            <a:r>
              <a:rPr lang="en-US" dirty="0"/>
              <a:t> </a:t>
            </a:r>
          </a:p>
        </p:txBody>
      </p:sp>
      <p:pic>
        <p:nvPicPr>
          <p:cNvPr id="2050" name="Picture 2" descr="Image result for 2014-2024 sustainable energ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62500" y="1905000"/>
            <a:ext cx="3810000" cy="422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569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Advocacy Bumper Sticker or Graffiti Art</a:t>
            </a:r>
          </a:p>
        </p:txBody>
      </p:sp>
      <p:sp>
        <p:nvSpPr>
          <p:cNvPr id="4" name="Content Placeholder 3"/>
          <p:cNvSpPr>
            <a:spLocks noGrp="1"/>
          </p:cNvSpPr>
          <p:nvPr>
            <p:ph sz="half" idx="1"/>
          </p:nvPr>
        </p:nvSpPr>
        <p:spPr>
          <a:xfrm>
            <a:off x="446314" y="1254820"/>
            <a:ext cx="4038600" cy="4525963"/>
          </a:xfrm>
        </p:spPr>
        <p:txBody>
          <a:bodyPr/>
          <a:lstStyle/>
          <a:p>
            <a:r>
              <a:rPr lang="en-US" b="1" dirty="0"/>
              <a:t>Have students develop a bumper sticker or piece of graffiti art that illustrates, informs, and advocates one of the sustainable development goals</a:t>
            </a:r>
          </a:p>
          <a:p>
            <a:r>
              <a:rPr lang="en-US" b="1" dirty="0"/>
              <a:t>Have students present their idea and product to the class</a:t>
            </a:r>
          </a:p>
        </p:txBody>
      </p:sp>
      <p:pic>
        <p:nvPicPr>
          <p:cNvPr id="4098" name="Picture 2" descr="Image result for graffiti art sustainable develop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59086" y="1417638"/>
            <a:ext cx="4038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p:cNvSpPr txBox="1">
            <a:spLocks/>
          </p:cNvSpPr>
          <p:nvPr/>
        </p:nvSpPr>
        <p:spPr>
          <a:xfrm>
            <a:off x="446314" y="5780783"/>
            <a:ext cx="8392886" cy="42315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rgbClr val="C00000"/>
                </a:solidFill>
              </a:rPr>
              <a:t>Option 2: Cubing Activity</a:t>
            </a:r>
            <a:endParaRPr lang="en-US" b="1" dirty="0">
              <a:solidFill>
                <a:srgbClr val="C00000"/>
              </a:solidFill>
            </a:endParaRPr>
          </a:p>
        </p:txBody>
      </p:sp>
    </p:spTree>
    <p:extLst>
      <p:ext uri="{BB962C8B-B14F-4D97-AF65-F5344CB8AC3E}">
        <p14:creationId xmlns:p14="http://schemas.microsoft.com/office/powerpoint/2010/main" val="2302402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7030A0"/>
                </a:solidFill>
              </a:rPr>
              <a:t>Highlighted Resources &amp; Curriculum Ideas </a:t>
            </a:r>
          </a:p>
        </p:txBody>
      </p:sp>
      <p:sp>
        <p:nvSpPr>
          <p:cNvPr id="3" name="Content Placeholder 2"/>
          <p:cNvSpPr>
            <a:spLocks noGrp="1"/>
          </p:cNvSpPr>
          <p:nvPr>
            <p:ph idx="1"/>
          </p:nvPr>
        </p:nvSpPr>
        <p:spPr/>
        <p:txBody>
          <a:bodyPr>
            <a:normAutofit/>
          </a:bodyPr>
          <a:lstStyle/>
          <a:p>
            <a:r>
              <a:rPr lang="en-US" b="1" dirty="0">
                <a:hlinkClick r:id="rId2"/>
              </a:rPr>
              <a:t>http://partnerstudio.huffingtonpost.com/caterpillar/light-the-way/</a:t>
            </a:r>
            <a:endParaRPr lang="en-US" b="1" dirty="0"/>
          </a:p>
          <a:p>
            <a:r>
              <a:rPr lang="en-US" b="1" u="sng" dirty="0">
                <a:solidFill>
                  <a:srgbClr val="002060"/>
                </a:solidFill>
                <a:hlinkClick r:id="rId3"/>
              </a:rPr>
              <a:t>Page 8: Articles: Young people and SDGs</a:t>
            </a:r>
            <a:r>
              <a:rPr lang="en-US" b="1" u="sng" dirty="0">
                <a:solidFill>
                  <a:srgbClr val="002060"/>
                </a:solidFill>
              </a:rPr>
              <a:t>; </a:t>
            </a:r>
            <a:r>
              <a:rPr lang="en-US" b="1" dirty="0">
                <a:solidFill>
                  <a:srgbClr val="002060"/>
                </a:solidFill>
              </a:rPr>
              <a:t> </a:t>
            </a:r>
            <a:r>
              <a:rPr lang="en-US" b="1" u="sng" dirty="0">
                <a:solidFill>
                  <a:srgbClr val="002060"/>
                </a:solidFill>
                <a:hlinkClick r:id="rId4"/>
              </a:rPr>
              <a:t>SDGs and Latin America</a:t>
            </a:r>
            <a:r>
              <a:rPr lang="en-US" b="1" u="sng" dirty="0">
                <a:solidFill>
                  <a:srgbClr val="002060"/>
                </a:solidFill>
              </a:rPr>
              <a:t>; </a:t>
            </a:r>
            <a:r>
              <a:rPr lang="en-US" b="1" dirty="0">
                <a:solidFill>
                  <a:srgbClr val="002060"/>
                </a:solidFill>
              </a:rPr>
              <a:t>STEM </a:t>
            </a:r>
            <a:r>
              <a:rPr lang="en-US" b="1" u="sng" dirty="0">
                <a:solidFill>
                  <a:srgbClr val="002060"/>
                </a:solidFill>
                <a:hlinkClick r:id="rId5"/>
              </a:rPr>
              <a:t>Funding for SDGs</a:t>
            </a:r>
            <a:endParaRPr lang="en-US" b="1" u="sng" dirty="0">
              <a:solidFill>
                <a:srgbClr val="002060"/>
              </a:solidFill>
            </a:endParaRPr>
          </a:p>
          <a:p>
            <a:r>
              <a:rPr lang="en-US" b="1" u="sng" dirty="0">
                <a:solidFill>
                  <a:srgbClr val="002060"/>
                </a:solidFill>
              </a:rPr>
              <a:t>Page 8 – Role Play Activity</a:t>
            </a:r>
          </a:p>
          <a:p>
            <a:r>
              <a:rPr lang="en-US" b="1" u="sng" dirty="0">
                <a:solidFill>
                  <a:srgbClr val="002060"/>
                </a:solidFill>
              </a:rPr>
              <a:t>Page 9 – UNICEF and Model UN Lessons</a:t>
            </a:r>
            <a:endParaRPr lang="en-US" b="1" dirty="0">
              <a:solidFill>
                <a:srgbClr val="002060"/>
              </a:solidFill>
            </a:endParaRPr>
          </a:p>
        </p:txBody>
      </p:sp>
    </p:spTree>
    <p:extLst>
      <p:ext uri="{BB962C8B-B14F-4D97-AF65-F5344CB8AC3E}">
        <p14:creationId xmlns:p14="http://schemas.microsoft.com/office/powerpoint/2010/main" val="3143717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Resources Highlighted</a:t>
            </a:r>
          </a:p>
        </p:txBody>
      </p:sp>
      <p:sp>
        <p:nvSpPr>
          <p:cNvPr id="3" name="Content Placeholder 2"/>
          <p:cNvSpPr>
            <a:spLocks noGrp="1"/>
          </p:cNvSpPr>
          <p:nvPr>
            <p:ph idx="1"/>
          </p:nvPr>
        </p:nvSpPr>
        <p:spPr/>
        <p:txBody>
          <a:bodyPr>
            <a:normAutofit fontScale="85000" lnSpcReduction="20000"/>
          </a:bodyPr>
          <a:lstStyle/>
          <a:p>
            <a:r>
              <a:rPr lang="en-US" b="1" dirty="0">
                <a:hlinkClick r:id="rId2"/>
              </a:rPr>
              <a:t>P. 9 A girl’s view of the 17 sustainable development goals— in pictures</a:t>
            </a:r>
            <a:endParaRPr lang="en-US" b="1" dirty="0"/>
          </a:p>
          <a:p>
            <a:pPr marL="0" indent="0">
              <a:buNone/>
            </a:pPr>
            <a:endParaRPr lang="en-US" b="1" dirty="0"/>
          </a:p>
          <a:p>
            <a:r>
              <a:rPr lang="en-US" b="1" dirty="0"/>
              <a:t>P. 12 Analyzing data and indicators: </a:t>
            </a:r>
            <a:r>
              <a:rPr lang="en-US" b="1" u="sng" dirty="0">
                <a:hlinkClick r:id="rId3"/>
              </a:rPr>
              <a:t>Monitoring Gender Equality and the Empowerment of Women and Girls in the 2030 Agenda for Sustainable Development: Opportunities and Challenges (2015)</a:t>
            </a:r>
            <a:endParaRPr lang="en-US" b="1" u="sng" dirty="0"/>
          </a:p>
          <a:p>
            <a:endParaRPr lang="en-US" b="1" dirty="0"/>
          </a:p>
          <a:p>
            <a:r>
              <a:rPr lang="en-US" b="1" dirty="0"/>
              <a:t>Lesson Plan: Understanding Gender &amp; Statistics (Grades 11-12) STEM; </a:t>
            </a:r>
            <a:r>
              <a:rPr lang="en-US" b="1" u="sng" dirty="0">
                <a:hlinkClick r:id="rId4"/>
              </a:rPr>
              <a:t>Infusing Equity by Gender into the Classroom</a:t>
            </a:r>
            <a:r>
              <a:rPr lang="en-US" b="1" dirty="0"/>
              <a:t>: A statistical analysis of data by gender</a:t>
            </a:r>
          </a:p>
          <a:p>
            <a:pPr marL="0" indent="0">
              <a:buNone/>
            </a:pP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1650837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Student Reflection Question/Small Group Activity</a:t>
            </a:r>
          </a:p>
        </p:txBody>
      </p:sp>
      <p:sp>
        <p:nvSpPr>
          <p:cNvPr id="3" name="Content Placeholder 2"/>
          <p:cNvSpPr>
            <a:spLocks noGrp="1"/>
          </p:cNvSpPr>
          <p:nvPr>
            <p:ph idx="1"/>
          </p:nvPr>
        </p:nvSpPr>
        <p:spPr/>
        <p:txBody>
          <a:bodyPr>
            <a:normAutofit fontScale="92500" lnSpcReduction="10000"/>
          </a:bodyPr>
          <a:lstStyle/>
          <a:p>
            <a:r>
              <a:rPr lang="en-US" sz="4000" b="1" dirty="0">
                <a:solidFill>
                  <a:srgbClr val="7030A0"/>
                </a:solidFill>
              </a:rPr>
              <a:t>If you could include an 18th SDG, what would it be and why? </a:t>
            </a:r>
          </a:p>
          <a:p>
            <a:endParaRPr lang="en-US" sz="4000" b="1" dirty="0">
              <a:solidFill>
                <a:srgbClr val="7030A0"/>
              </a:solidFill>
            </a:endParaRPr>
          </a:p>
          <a:p>
            <a:r>
              <a:rPr lang="en-US" sz="4000" b="1" dirty="0">
                <a:solidFill>
                  <a:srgbClr val="002060"/>
                </a:solidFill>
              </a:rPr>
              <a:t>What are some of the SDGs you think are most likely to be met? Which ones do you think might be more challenging and why?</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27135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70C0"/>
                </a:solidFill>
              </a:rPr>
              <a:t>Clips You Can Use With Students</a:t>
            </a:r>
          </a:p>
        </p:txBody>
      </p:sp>
      <p:sp>
        <p:nvSpPr>
          <p:cNvPr id="8" name="Rectangle 1"/>
          <p:cNvSpPr>
            <a:spLocks noGrp="1" noChangeArrowheads="1"/>
          </p:cNvSpPr>
          <p:nvPr>
            <p:ph sz="half" idx="1"/>
          </p:nvPr>
        </p:nvSpPr>
        <p:spPr bwMode="auto">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https://www.youtube.com/watch?v=wWzmbdfykdU</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r>
            <a:b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https://www.youtube.com/watch?v=nbhjXK2mMe8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3" name="Picture 3" descr="Image result for sustainable development goals - women's empowermen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1600199"/>
            <a:ext cx="434340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536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7030A0"/>
                </a:solidFill>
              </a:rPr>
              <a:t>Connecting the Local and the Global</a:t>
            </a:r>
          </a:p>
        </p:txBody>
      </p:sp>
      <p:sp>
        <p:nvSpPr>
          <p:cNvPr id="3" name="Content Placeholder 2"/>
          <p:cNvSpPr>
            <a:spLocks noGrp="1"/>
          </p:cNvSpPr>
          <p:nvPr>
            <p:ph idx="1"/>
          </p:nvPr>
        </p:nvSpPr>
        <p:spPr/>
        <p:txBody>
          <a:bodyPr>
            <a:normAutofit fontScale="85000" lnSpcReduction="10000"/>
          </a:bodyPr>
          <a:lstStyle/>
          <a:p>
            <a:r>
              <a:rPr lang="en-US" b="1" dirty="0">
                <a:solidFill>
                  <a:srgbClr val="C00000"/>
                </a:solidFill>
              </a:rPr>
              <a:t>Question</a:t>
            </a:r>
            <a:r>
              <a:rPr lang="en-US" b="1" dirty="0"/>
              <a:t>: What can you do on an individual level to get involved in the struggle for women’s rights and gender equality? How can you make your community a better and more inclusive place?</a:t>
            </a:r>
          </a:p>
          <a:p>
            <a:r>
              <a:rPr lang="en-US" b="1" u="sng" dirty="0">
                <a:hlinkClick r:id="rId2"/>
              </a:rPr>
              <a:t>P. 17 This article</a:t>
            </a:r>
            <a:r>
              <a:rPr lang="en-US" b="1" dirty="0"/>
              <a:t> has a practical list of actions you can take to help accomplish the SDGs. </a:t>
            </a:r>
          </a:p>
          <a:p>
            <a:r>
              <a:rPr lang="en-US" b="1" dirty="0"/>
              <a:t>The following is a list of organizations that are dedicated to women’s rights and empowerment: </a:t>
            </a:r>
          </a:p>
          <a:p>
            <a:pPr lvl="1"/>
            <a:r>
              <a:rPr lang="en-US" b="1" u="sng" dirty="0">
                <a:hlinkClick r:id="rId3"/>
              </a:rPr>
              <a:t>http://www.diversitybestpractices.com/news-articles/20-womens-organizations-you-need-know</a:t>
            </a:r>
            <a:endParaRPr lang="en-US" b="1" dirty="0"/>
          </a:p>
          <a:p>
            <a:pPr marL="0" indent="0">
              <a:buNone/>
            </a:pPr>
            <a:r>
              <a:rPr lang="en-US" dirty="0"/>
              <a:t> </a:t>
            </a:r>
          </a:p>
          <a:p>
            <a:endParaRPr lang="en-US" dirty="0"/>
          </a:p>
        </p:txBody>
      </p:sp>
    </p:spTree>
    <p:extLst>
      <p:ext uri="{BB962C8B-B14F-4D97-AF65-F5344CB8AC3E}">
        <p14:creationId xmlns:p14="http://schemas.microsoft.com/office/powerpoint/2010/main" val="3983887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rPr>
              <a:t>The Bill &amp; Melinda Gates Foundation</a:t>
            </a:r>
          </a:p>
        </p:txBody>
      </p:sp>
      <p:sp>
        <p:nvSpPr>
          <p:cNvPr id="3" name="Content Placeholder 2"/>
          <p:cNvSpPr>
            <a:spLocks noGrp="1"/>
          </p:cNvSpPr>
          <p:nvPr>
            <p:ph sz="half" idx="1"/>
          </p:nvPr>
        </p:nvSpPr>
        <p:spPr/>
        <p:txBody>
          <a:bodyPr>
            <a:normAutofit fontScale="92500" lnSpcReduction="10000"/>
          </a:bodyPr>
          <a:lstStyle/>
          <a:p>
            <a:r>
              <a:rPr lang="en-US" b="1" dirty="0">
                <a:solidFill>
                  <a:srgbClr val="C00000"/>
                </a:solidFill>
              </a:rPr>
              <a:t>Challenge your students to think more about the SDGs by exploring the work being done at The Bill &amp; Melinda Gates Foundation, based right here in Seattle. Take your class on a fieldtrip to the Foundation’s Visitor Center, or encourage students to visit on their own! </a:t>
            </a:r>
          </a:p>
          <a:p>
            <a:endParaRPr lang="en-US" dirty="0"/>
          </a:p>
        </p:txBody>
      </p:sp>
      <p:pic>
        <p:nvPicPr>
          <p:cNvPr id="5122" name="Picture 2" descr="Image result for bill and melinda gates foundation visitor cent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4038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295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sustainable development goals economic social environmental"/>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Image result for sustainable development goals economic social environm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199"/>
            <a:ext cx="4038600" cy="452596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normAutofit fontScale="90000"/>
          </a:bodyPr>
          <a:lstStyle/>
          <a:p>
            <a:r>
              <a:rPr lang="en-US" b="1" dirty="0">
                <a:solidFill>
                  <a:srgbClr val="7030A0"/>
                </a:solidFill>
              </a:rPr>
              <a:t>3 Dimensions of Sustainable Development</a:t>
            </a:r>
          </a:p>
        </p:txBody>
      </p:sp>
      <p:sp>
        <p:nvSpPr>
          <p:cNvPr id="12" name="Content Placeholder 11"/>
          <p:cNvSpPr>
            <a:spLocks noGrp="1"/>
          </p:cNvSpPr>
          <p:nvPr>
            <p:ph sz="half" idx="1"/>
          </p:nvPr>
        </p:nvSpPr>
        <p:spPr/>
        <p:txBody>
          <a:bodyPr/>
          <a:lstStyle/>
          <a:p>
            <a:endParaRPr lang="en-US" dirty="0"/>
          </a:p>
        </p:txBody>
      </p:sp>
      <p:sp>
        <p:nvSpPr>
          <p:cNvPr id="13" name="Content Placeholder 12"/>
          <p:cNvSpPr>
            <a:spLocks noGrp="1"/>
          </p:cNvSpPr>
          <p:nvPr>
            <p:ph sz="half" idx="2"/>
          </p:nvPr>
        </p:nvSpPr>
        <p:spPr/>
        <p:txBody>
          <a:bodyPr/>
          <a:lstStyle/>
          <a:p>
            <a:r>
              <a:rPr lang="en-US" b="1" dirty="0">
                <a:solidFill>
                  <a:srgbClr val="C00000"/>
                </a:solidFill>
              </a:rPr>
              <a:t>“</a:t>
            </a:r>
            <a:r>
              <a:rPr lang="en-US" b="1" i="1" dirty="0">
                <a:solidFill>
                  <a:srgbClr val="C00000"/>
                </a:solidFill>
              </a:rPr>
              <a:t>We can be the first generation to end extreme poverty, the most determined generation in history to end injustice and inequality, and the last generation to be threatened by climate change.”</a:t>
            </a:r>
            <a:endParaRPr lang="en-US" b="1" dirty="0">
              <a:solidFill>
                <a:srgbClr val="C00000"/>
              </a:solidFill>
            </a:endParaRPr>
          </a:p>
          <a:p>
            <a:endParaRPr lang="en-US" dirty="0"/>
          </a:p>
        </p:txBody>
      </p:sp>
    </p:spTree>
    <p:extLst>
      <p:ext uri="{BB962C8B-B14F-4D97-AF65-F5344CB8AC3E}">
        <p14:creationId xmlns:p14="http://schemas.microsoft.com/office/powerpoint/2010/main" val="2236512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Girls at the Center of Development </a:t>
            </a:r>
          </a:p>
        </p:txBody>
      </p:sp>
      <p:sp>
        <p:nvSpPr>
          <p:cNvPr id="8" name="Content Placeholder 7"/>
          <p:cNvSpPr>
            <a:spLocks noGrp="1"/>
          </p:cNvSpPr>
          <p:nvPr>
            <p:ph sz="half" idx="1"/>
          </p:nvPr>
        </p:nvSpPr>
        <p:spPr/>
        <p:txBody>
          <a:bodyPr>
            <a:normAutofit fontScale="85000" lnSpcReduction="10000"/>
          </a:bodyPr>
          <a:lstStyle/>
          <a:p>
            <a:r>
              <a:rPr lang="en-US" b="1" dirty="0">
                <a:solidFill>
                  <a:srgbClr val="002060"/>
                </a:solidFill>
              </a:rPr>
              <a:t>“There are more than 500 million adolescent girls living in the developing world today. Every one of them can potentially help break the cycle of intergenerational poverty, with ripple effects multiplying across her society.” – Anthony Lake, Executive Director of the United Nations Children’s Fund (UNICEF)</a:t>
            </a:r>
          </a:p>
          <a:p>
            <a:endParaRPr lang="en-US" dirty="0"/>
          </a:p>
        </p:txBody>
      </p:sp>
      <p:pic>
        <p:nvPicPr>
          <p:cNvPr id="1026" name="Picture 2" descr="Image result for women's empowerment quotes international develop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4038600" cy="437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791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Gender Equality</a:t>
            </a:r>
          </a:p>
        </p:txBody>
      </p:sp>
      <p:sp>
        <p:nvSpPr>
          <p:cNvPr id="13" name="Content Placeholder 5"/>
          <p:cNvSpPr>
            <a:spLocks noGrp="1"/>
          </p:cNvSpPr>
          <p:nvPr>
            <p:ph sz="half" idx="1"/>
          </p:nvPr>
        </p:nvSpPr>
        <p:spPr/>
        <p:txBody>
          <a:bodyPr>
            <a:normAutofit fontScale="92500"/>
          </a:bodyPr>
          <a:lstStyle/>
          <a:p>
            <a:r>
              <a:rPr lang="en-US" sz="2600" b="1" dirty="0">
                <a:solidFill>
                  <a:srgbClr val="7030A0"/>
                </a:solidFill>
              </a:rPr>
              <a:t>“Girls are one of the most powerful forces for change in the world: When their rights are recognized, their needs are met, and their voices are heard, they drive positive change in their families, their communities, and the world.” – Kathy Calvin, United Nations Foundation President &amp; CEO</a:t>
            </a:r>
          </a:p>
          <a:p>
            <a:endParaRPr lang="en-US" dirty="0"/>
          </a:p>
        </p:txBody>
      </p:sp>
      <p:pic>
        <p:nvPicPr>
          <p:cNvPr id="2050" name="Picture 2" descr="Image result for women's empowerment quotes international develop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52599"/>
            <a:ext cx="4038600" cy="437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59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fontScale="90000"/>
          </a:bodyPr>
          <a:lstStyle/>
          <a:p>
            <a:r>
              <a:rPr lang="en-US" b="1" dirty="0">
                <a:solidFill>
                  <a:srgbClr val="C00000"/>
                </a:solidFill>
              </a:rPr>
              <a:t>Women’s Empowerment through the Lens of Global Competency</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600200"/>
            <a:ext cx="5906729" cy="4114800"/>
          </a:xfrm>
        </p:spPr>
      </p:pic>
    </p:spTree>
    <p:extLst>
      <p:ext uri="{BB962C8B-B14F-4D97-AF65-F5344CB8AC3E}">
        <p14:creationId xmlns:p14="http://schemas.microsoft.com/office/powerpoint/2010/main" val="143498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b="1" dirty="0">
                <a:solidFill>
                  <a:srgbClr val="C00000"/>
                </a:solidFill>
              </a:rPr>
              <a:t>How Can We Incorporate 21</a:t>
            </a:r>
            <a:r>
              <a:rPr lang="en-US" b="1" baseline="30000" dirty="0">
                <a:solidFill>
                  <a:srgbClr val="C00000"/>
                </a:solidFill>
              </a:rPr>
              <a:t>st</a:t>
            </a:r>
            <a:r>
              <a:rPr lang="en-US" b="1" dirty="0">
                <a:solidFill>
                  <a:srgbClr val="C00000"/>
                </a:solidFill>
              </a:rPr>
              <a:t> Century Skills into our Teaching of Gender Equality and the SDGs?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00" y="2286000"/>
            <a:ext cx="6477000" cy="4419600"/>
          </a:xfrm>
        </p:spPr>
      </p:pic>
    </p:spTree>
    <p:extLst>
      <p:ext uri="{BB962C8B-B14F-4D97-AF65-F5344CB8AC3E}">
        <p14:creationId xmlns:p14="http://schemas.microsoft.com/office/powerpoint/2010/main" val="155465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rPr>
              <a:t>Empowerment Through Education for All </a:t>
            </a:r>
          </a:p>
        </p:txBody>
      </p:sp>
      <p:sp>
        <p:nvSpPr>
          <p:cNvPr id="3" name="Content Placeholder 2"/>
          <p:cNvSpPr>
            <a:spLocks noGrp="1"/>
          </p:cNvSpPr>
          <p:nvPr>
            <p:ph sz="half" idx="1"/>
          </p:nvPr>
        </p:nvSpPr>
        <p:spPr/>
        <p:txBody>
          <a:bodyPr>
            <a:normAutofit lnSpcReduction="10000"/>
          </a:bodyPr>
          <a:lstStyle/>
          <a:p>
            <a:r>
              <a:rPr lang="en-US" b="1" dirty="0">
                <a:solidFill>
                  <a:srgbClr val="C00000"/>
                </a:solidFill>
              </a:rPr>
              <a:t>“We cannot all succeed when half of us are held back. We call upon our sisters around the world to be brave – to embrace the strength within themselves and realize their full potential.” – Malala Yousafzai, Nobel Peace Prize winner</a:t>
            </a:r>
          </a:p>
        </p:txBody>
      </p:sp>
      <p:pic>
        <p:nvPicPr>
          <p:cNvPr id="3074" name="Picture 2" descr="Image result for gender equality international develop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40386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96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2.unwomen.org/-/media/headquarters/images/sections/what%20we%20do/leadership/politics-en-675.gif?vs=436?la=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696199"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solidFill>
                  <a:srgbClr val="7030A0"/>
                </a:solidFill>
              </a:rPr>
              <a:t>Women in Government</a:t>
            </a:r>
          </a:p>
        </p:txBody>
      </p:sp>
    </p:spTree>
    <p:extLst>
      <p:ext uri="{BB962C8B-B14F-4D97-AF65-F5344CB8AC3E}">
        <p14:creationId xmlns:p14="http://schemas.microsoft.com/office/powerpoint/2010/main" val="2204296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1302</TotalTime>
  <Words>759</Words>
  <Application>Microsoft Office PowerPoint</Application>
  <PresentationFormat>On-screen Show (4:3)</PresentationFormat>
  <Paragraphs>71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PowerPoint Presentation</vt:lpstr>
      <vt:lpstr>Clips You Can Use With Students</vt:lpstr>
      <vt:lpstr>3 Dimensions of Sustainable Development</vt:lpstr>
      <vt:lpstr>Girls at the Center of Development </vt:lpstr>
      <vt:lpstr>Gender Equality</vt:lpstr>
      <vt:lpstr>Women’s Empowerment through the Lens of Global Competency</vt:lpstr>
      <vt:lpstr>How Can We Incorporate 21st Century Skills into our Teaching of Gender Equality and the SDGs?</vt:lpstr>
      <vt:lpstr>Empowerment Through Education for All </vt:lpstr>
      <vt:lpstr>Women in Government</vt:lpstr>
      <vt:lpstr>Wendy Ewbank – Seattle Girls’ School</vt:lpstr>
      <vt:lpstr>Empowerment through the Lens of a Student - Go Ziah!</vt:lpstr>
      <vt:lpstr>Connections in Senegal – 10,000 Girls Project</vt:lpstr>
      <vt:lpstr>Using Graphs to Teach Sustainable Development</vt:lpstr>
      <vt:lpstr>From the Ground Up: Energy Empowerment for Girls and Women</vt:lpstr>
      <vt:lpstr>Girls &amp; Women at the Center</vt:lpstr>
      <vt:lpstr>Advocacy Bumper Sticker or Graffiti Art</vt:lpstr>
      <vt:lpstr>Highlighted Resources &amp; Curriculum Ideas </vt:lpstr>
      <vt:lpstr>Resources Highlighted</vt:lpstr>
      <vt:lpstr>Student Reflection Question/Small Group Activity</vt:lpstr>
      <vt:lpstr>Connecting the Local and the Global</vt:lpstr>
      <vt:lpstr>The Bill &amp; Melinda Gates Foundation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Populist Movements Across Europe and Russia: Curriculum &amp; Instruction Part I</dc:title>
  <dc:creator>GC</dc:creator>
  <cp:lastModifiedBy>GC</cp:lastModifiedBy>
  <cp:revision>64</cp:revision>
  <dcterms:created xsi:type="dcterms:W3CDTF">2016-07-27T16:59:23Z</dcterms:created>
  <dcterms:modified xsi:type="dcterms:W3CDTF">2017-01-26T19:47:07Z</dcterms:modified>
</cp:coreProperties>
</file>